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88" r:id="rId4"/>
    <p:sldId id="289" r:id="rId5"/>
    <p:sldId id="290" r:id="rId6"/>
    <p:sldId id="291" r:id="rId7"/>
    <p:sldId id="292" r:id="rId8"/>
    <p:sldId id="293" r:id="rId9"/>
    <p:sldId id="294" r:id="rId10"/>
    <p:sldId id="295" r:id="rId11"/>
    <p:sldId id="29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85" r:id="rId28"/>
    <p:sldId id="272" r:id="rId29"/>
    <p:sldId id="273" r:id="rId30"/>
    <p:sldId id="286" r:id="rId31"/>
    <p:sldId id="274" r:id="rId32"/>
    <p:sldId id="275" r:id="rId33"/>
    <p:sldId id="276" r:id="rId34"/>
    <p:sldId id="277" r:id="rId35"/>
    <p:sldId id="278" r:id="rId36"/>
    <p:sldId id="279" r:id="rId37"/>
    <p:sldId id="280" r:id="rId38"/>
    <p:sldId id="281" r:id="rId39"/>
    <p:sldId id="282" r:id="rId40"/>
    <p:sldId id="283"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605F-DAAF-AAA7-879F-FCD55752C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2A32DE-CD0E-3908-C153-F87E6E439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7C10EE-0677-7636-0CAD-CE17641A323E}"/>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AA2DF9A0-6412-F978-7155-F712A4B915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F8F9E2-0FCE-9903-1A82-D302736E6DF5}"/>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44716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584-6389-9458-2BE8-AF2AA91316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1CD217-7F91-57C8-AFF7-BD88547C31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288A7D-26B4-486F-B8CA-83CF1C5F3DFC}"/>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DCC2CF11-1EB0-F52F-3355-1335D72FB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920075-21FA-491A-03D2-4E6B0100DD72}"/>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568920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80692A-65B5-4C6A-D738-4474616164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F424A1-4BC7-0BA5-C1CE-85D33B586E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F74805-806E-683F-326D-13542A0794C9}"/>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D580EA35-16E0-6311-7CED-3A2F48B425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521B17-E397-A45E-C86E-C0D27EB9C9B5}"/>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222221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3EC3-8726-70D7-6558-237B1C1FF3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7F5602-3AA8-9A23-85DC-5F1F3BF3D0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792624-6538-B2AF-ABF3-1EF72F1FC1A2}"/>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9C0C8F62-B987-0776-DB39-5676DE28F5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5F0F7-FE6B-1B5D-A671-4BF2F1C40A23}"/>
              </a:ext>
            </a:extLst>
          </p:cNvPr>
          <p:cNvSpPr>
            <a:spLocks noGrp="1"/>
          </p:cNvSpPr>
          <p:nvPr>
            <p:ph type="sldNum" sz="quarter" idx="12"/>
          </p:nvPr>
        </p:nvSpPr>
        <p:spPr/>
        <p:txBody>
          <a:bodyPr/>
          <a:lstStyle/>
          <a:p>
            <a:fld id="{7C06F2CB-CECD-441D-A1B2-2E35399FA383}" type="slidenum">
              <a:rPr lang="en-IN" smtClean="0"/>
              <a:t>‹#›</a:t>
            </a:fld>
            <a:endParaRPr lang="en-IN"/>
          </a:p>
        </p:txBody>
      </p:sp>
      <p:pic>
        <p:nvPicPr>
          <p:cNvPr id="1026" name="Picture 2" descr="Supply Chain - Overview, Importance ...">
            <a:extLst>
              <a:ext uri="{FF2B5EF4-FFF2-40B4-BE49-F238E27FC236}">
                <a16:creationId xmlns:a16="http://schemas.microsoft.com/office/drawing/2014/main" id="{B3545706-A649-1AC2-855A-37B1CB4A43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94592" y="185738"/>
            <a:ext cx="1039843" cy="74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28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A565-2E2A-C740-72FD-CC68A822A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0882C2-397C-ED90-F197-E70BDDA1EF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F3853-5F70-4903-AF00-47B2BF05E9A6}"/>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BA795C71-F131-439D-CCF2-E380EBF983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B80181-D8BA-A5A8-652D-9938DD0B08BB}"/>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427254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0DF0-DBAC-3016-DFB7-879BDE1DB5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DC4DED-A11C-7187-E3FB-B516C8C34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CB6BEF-0321-0679-3211-E37B504E47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4E41A1-CC4F-BAC7-2F9A-CE324AE46918}"/>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6" name="Footer Placeholder 5">
            <a:extLst>
              <a:ext uri="{FF2B5EF4-FFF2-40B4-BE49-F238E27FC236}">
                <a16:creationId xmlns:a16="http://schemas.microsoft.com/office/drawing/2014/main" id="{32FFD214-6086-DD2E-4F7C-9F1B9BB550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2FAE55-CEE2-0272-96A0-FF03712684DC}"/>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232619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152-3028-8E84-3B6C-3023BDBDBF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48FA49-9F76-24DF-4762-283DE50808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649F18-6AF1-5234-AAA9-3402C4472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5736A6-C340-64E0-5800-2258A7D8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6CBB4-BE76-AC1F-BBF1-A04C3805A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7D055E-FA49-E1D3-094F-22F8A77B2E7D}"/>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8" name="Footer Placeholder 7">
            <a:extLst>
              <a:ext uri="{FF2B5EF4-FFF2-40B4-BE49-F238E27FC236}">
                <a16:creationId xmlns:a16="http://schemas.microsoft.com/office/drawing/2014/main" id="{B735CF67-BF7D-6ED8-A5E3-0E30F68B6F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75A426-1616-F128-D528-B73D9B3928FB}"/>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461188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949D-FB25-1ED6-44AD-71AD2BD8CD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DD332C5-8444-3AB5-C12B-EA22DF051ECF}"/>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4" name="Footer Placeholder 3">
            <a:extLst>
              <a:ext uri="{FF2B5EF4-FFF2-40B4-BE49-F238E27FC236}">
                <a16:creationId xmlns:a16="http://schemas.microsoft.com/office/drawing/2014/main" id="{730DB44D-27C1-DD72-2D6C-3441C462AD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B3CC84-A0DF-27AE-8283-6CCBD37B51D5}"/>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3935222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70D7F-D2C5-51C4-27FC-CE1D4FCF76F1}"/>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3" name="Footer Placeholder 2">
            <a:extLst>
              <a:ext uri="{FF2B5EF4-FFF2-40B4-BE49-F238E27FC236}">
                <a16:creationId xmlns:a16="http://schemas.microsoft.com/office/drawing/2014/main" id="{9187C65A-123B-C633-E7ED-738ADB9923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84808D-C50F-EB5C-61F9-CEC24FDA4EEF}"/>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50929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8312-17D7-47F0-814E-765EAA27D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75D830-37E7-72EA-A1FE-4EC9AABC2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9D9C0A-3594-4178-0F96-0E6A132C18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B30D54-FBC2-AC1B-FFF4-8960536E2F1F}"/>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6" name="Footer Placeholder 5">
            <a:extLst>
              <a:ext uri="{FF2B5EF4-FFF2-40B4-BE49-F238E27FC236}">
                <a16:creationId xmlns:a16="http://schemas.microsoft.com/office/drawing/2014/main" id="{6E6EB471-23ED-6455-DD84-2A50795445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BA5CCD-CB5F-F30D-2DCA-868C74C0C4E2}"/>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106284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6073-FB43-0E3E-6D1A-1E431DDDC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E45A86-7B2D-764B-9666-EFB2B0A1F1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E11122-E228-63B7-584A-C66A0D663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1DBB0-39B7-5742-A905-52899E45CF77}"/>
              </a:ext>
            </a:extLst>
          </p:cNvPr>
          <p:cNvSpPr>
            <a:spLocks noGrp="1"/>
          </p:cNvSpPr>
          <p:nvPr>
            <p:ph type="dt" sz="half" idx="10"/>
          </p:nvPr>
        </p:nvSpPr>
        <p:spPr/>
        <p:txBody>
          <a:bodyPr/>
          <a:lstStyle/>
          <a:p>
            <a:fld id="{770B4B76-0474-48A1-9B89-DB3B7BE63C37}" type="datetimeFigureOut">
              <a:rPr lang="en-IN" smtClean="0"/>
              <a:t>15-06-2025</a:t>
            </a:fld>
            <a:endParaRPr lang="en-IN"/>
          </a:p>
        </p:txBody>
      </p:sp>
      <p:sp>
        <p:nvSpPr>
          <p:cNvPr id="6" name="Footer Placeholder 5">
            <a:extLst>
              <a:ext uri="{FF2B5EF4-FFF2-40B4-BE49-F238E27FC236}">
                <a16:creationId xmlns:a16="http://schemas.microsoft.com/office/drawing/2014/main" id="{A886BC24-D027-F1DA-ED8B-E3623959D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9ABB60-00E7-C38F-65C5-8B2ED999974C}"/>
              </a:ext>
            </a:extLst>
          </p:cNvPr>
          <p:cNvSpPr>
            <a:spLocks noGrp="1"/>
          </p:cNvSpPr>
          <p:nvPr>
            <p:ph type="sldNum" sz="quarter" idx="12"/>
          </p:nvPr>
        </p:nvSpPr>
        <p:spPr/>
        <p:txBody>
          <a:bodyPr/>
          <a:lstStyle/>
          <a:p>
            <a:fld id="{7C06F2CB-CECD-441D-A1B2-2E35399FA383}" type="slidenum">
              <a:rPr lang="en-IN" smtClean="0"/>
              <a:t>‹#›</a:t>
            </a:fld>
            <a:endParaRPr lang="en-IN"/>
          </a:p>
        </p:txBody>
      </p:sp>
    </p:spTree>
    <p:extLst>
      <p:ext uri="{BB962C8B-B14F-4D97-AF65-F5344CB8AC3E}">
        <p14:creationId xmlns:p14="http://schemas.microsoft.com/office/powerpoint/2010/main" val="344816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F55F2-84F3-5A08-FDE0-1B28415D34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401560-C3ED-E985-252D-47B21718B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6E17BA-E83B-4523-A65A-C2AB7CCBB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0B4B76-0474-48A1-9B89-DB3B7BE63C37}" type="datetimeFigureOut">
              <a:rPr lang="en-IN" smtClean="0"/>
              <a:t>15-06-2025</a:t>
            </a:fld>
            <a:endParaRPr lang="en-IN"/>
          </a:p>
        </p:txBody>
      </p:sp>
      <p:sp>
        <p:nvSpPr>
          <p:cNvPr id="5" name="Footer Placeholder 4">
            <a:extLst>
              <a:ext uri="{FF2B5EF4-FFF2-40B4-BE49-F238E27FC236}">
                <a16:creationId xmlns:a16="http://schemas.microsoft.com/office/drawing/2014/main" id="{D2FB70B7-145D-D18D-E541-9895DA1D6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259CE0D-9229-1662-09FC-5BBB91FB4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6F2CB-CECD-441D-A1B2-2E35399FA383}" type="slidenum">
              <a:rPr lang="en-IN" smtClean="0"/>
              <a:t>‹#›</a:t>
            </a:fld>
            <a:endParaRPr lang="en-IN"/>
          </a:p>
        </p:txBody>
      </p:sp>
    </p:spTree>
    <p:extLst>
      <p:ext uri="{BB962C8B-B14F-4D97-AF65-F5344CB8AC3E}">
        <p14:creationId xmlns:p14="http://schemas.microsoft.com/office/powerpoint/2010/main" val="2393709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netsuite.com/portal/resource/articles/erp/logistics.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roduction Line">
            <a:extLst>
              <a:ext uri="{FF2B5EF4-FFF2-40B4-BE49-F238E27FC236}">
                <a16:creationId xmlns:a16="http://schemas.microsoft.com/office/drawing/2014/main" id="{8C9920DC-D23E-7DDD-A484-43950F3FFA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a:extLst>
              <a:ext uri="{FF2B5EF4-FFF2-40B4-BE49-F238E27FC236}">
                <a16:creationId xmlns:a16="http://schemas.microsoft.com/office/drawing/2014/main" id="{34442482-1749-8E39-F112-DD92A611AD9E}"/>
              </a:ext>
            </a:extLst>
          </p:cNvPr>
          <p:cNvSpPr>
            <a:spLocks noGrp="1"/>
          </p:cNvSpPr>
          <p:nvPr>
            <p:ph type="ctrTitle"/>
          </p:nvPr>
        </p:nvSpPr>
        <p:spPr>
          <a:xfrm>
            <a:off x="6823588" y="45009"/>
            <a:ext cx="5240594" cy="1348681"/>
          </a:xfrm>
          <a:effectLst>
            <a:outerShdw blurRad="50800" dist="38100" dir="2700000" algn="tl" rotWithShape="0">
              <a:prstClr val="black">
                <a:alpha val="40000"/>
              </a:prstClr>
            </a:outerShdw>
          </a:effectLst>
        </p:spPr>
        <p:txBody>
          <a:bodyPr>
            <a:noAutofit/>
          </a:bodyPr>
          <a:lstStyle/>
          <a:p>
            <a:r>
              <a:rPr lang="en-US" sz="10300" b="1" dirty="0">
                <a:solidFill>
                  <a:srgbClr val="0070C0"/>
                </a:solidFill>
              </a:rPr>
              <a:t>Logistics</a:t>
            </a:r>
            <a:endParaRPr lang="en-IN" sz="10300" b="1" dirty="0">
              <a:solidFill>
                <a:srgbClr val="0070C0"/>
              </a:solidFill>
            </a:endParaRPr>
          </a:p>
        </p:txBody>
      </p:sp>
    </p:spTree>
    <p:extLst>
      <p:ext uri="{BB962C8B-B14F-4D97-AF65-F5344CB8AC3E}">
        <p14:creationId xmlns:p14="http://schemas.microsoft.com/office/powerpoint/2010/main" val="257600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3E7C-C98C-B632-EE1A-EB105FE04DB3}"/>
              </a:ext>
            </a:extLst>
          </p:cNvPr>
          <p:cNvSpPr>
            <a:spLocks noGrp="1"/>
          </p:cNvSpPr>
          <p:nvPr>
            <p:ph type="title"/>
          </p:nvPr>
        </p:nvSpPr>
        <p:spPr>
          <a:xfrm>
            <a:off x="838200" y="2990337"/>
            <a:ext cx="10515600" cy="1325563"/>
          </a:xfrm>
        </p:spPr>
        <p:style>
          <a:lnRef idx="2">
            <a:schemeClr val="accent3">
              <a:shade val="15000"/>
            </a:schemeClr>
          </a:lnRef>
          <a:fillRef idx="1">
            <a:schemeClr val="accent3"/>
          </a:fillRef>
          <a:effectRef idx="0">
            <a:schemeClr val="accent3"/>
          </a:effectRef>
          <a:fontRef idx="minor">
            <a:schemeClr val="lt1"/>
          </a:fontRef>
        </p:style>
        <p:txBody>
          <a:bodyPr/>
          <a:lstStyle/>
          <a:p>
            <a:r>
              <a:rPr lang="en-US" dirty="0"/>
              <a:t>Answers</a:t>
            </a:r>
            <a:endParaRPr lang="en-IN" dirty="0"/>
          </a:p>
        </p:txBody>
      </p:sp>
    </p:spTree>
    <p:extLst>
      <p:ext uri="{BB962C8B-B14F-4D97-AF65-F5344CB8AC3E}">
        <p14:creationId xmlns:p14="http://schemas.microsoft.com/office/powerpoint/2010/main" val="100310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1052-B782-9827-88E6-A31CF2C067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B945D-5194-764A-E0EC-AF92379A4CC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014528-9AA1-12F4-613A-53B7ADD779BA}"/>
              </a:ext>
            </a:extLst>
          </p:cNvPr>
          <p:cNvPicPr>
            <a:picLocks noChangeAspect="1"/>
          </p:cNvPicPr>
          <p:nvPr/>
        </p:nvPicPr>
        <p:blipFill>
          <a:blip r:embed="rId2"/>
          <a:stretch>
            <a:fillRect/>
          </a:stretch>
        </p:blipFill>
        <p:spPr>
          <a:xfrm>
            <a:off x="4090707" y="537759"/>
            <a:ext cx="4010585" cy="5782482"/>
          </a:xfrm>
          <a:prstGeom prst="rect">
            <a:avLst/>
          </a:prstGeom>
        </p:spPr>
      </p:pic>
    </p:spTree>
    <p:extLst>
      <p:ext uri="{BB962C8B-B14F-4D97-AF65-F5344CB8AC3E}">
        <p14:creationId xmlns:p14="http://schemas.microsoft.com/office/powerpoint/2010/main" val="177418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02998-0513-B632-40D0-A03C8EEA5ED1}"/>
              </a:ext>
            </a:extLst>
          </p:cNvPr>
          <p:cNvSpPr>
            <a:spLocks noGrp="1"/>
          </p:cNvSpPr>
          <p:nvPr>
            <p:ph type="title"/>
          </p:nvPr>
        </p:nvSpPr>
        <p:spPr>
          <a:xfrm>
            <a:off x="761803" y="350196"/>
            <a:ext cx="4646904" cy="1624520"/>
          </a:xfrm>
        </p:spPr>
        <p:txBody>
          <a:bodyPr anchor="ctr">
            <a:normAutofit/>
          </a:bodyPr>
          <a:lstStyle/>
          <a:p>
            <a:r>
              <a:rPr lang="en-US" sz="4000"/>
              <a:t>Logistics</a:t>
            </a:r>
            <a:endParaRPr lang="en-IN" sz="4000"/>
          </a:p>
        </p:txBody>
      </p:sp>
      <p:sp>
        <p:nvSpPr>
          <p:cNvPr id="3" name="Content Placeholder 2">
            <a:extLst>
              <a:ext uri="{FF2B5EF4-FFF2-40B4-BE49-F238E27FC236}">
                <a16:creationId xmlns:a16="http://schemas.microsoft.com/office/drawing/2014/main" id="{3528FFF5-F2FD-8174-A54C-13D8F04CFADA}"/>
              </a:ext>
            </a:extLst>
          </p:cNvPr>
          <p:cNvSpPr>
            <a:spLocks noGrp="1"/>
          </p:cNvSpPr>
          <p:nvPr>
            <p:ph idx="1"/>
          </p:nvPr>
        </p:nvSpPr>
        <p:spPr>
          <a:xfrm>
            <a:off x="761802" y="2743200"/>
            <a:ext cx="4646905" cy="3613149"/>
          </a:xfrm>
        </p:spPr>
        <p:txBody>
          <a:bodyPr anchor="ctr">
            <a:normAutofit/>
          </a:bodyPr>
          <a:lstStyle/>
          <a:p>
            <a:r>
              <a:rPr lang="en-IN" sz="2000"/>
              <a:t>The part of supply chain management that plans, implements and controls the efficient flow and storage of goods, services and related information from point of origin to point of consumption.</a:t>
            </a:r>
          </a:p>
        </p:txBody>
      </p:sp>
      <p:pic>
        <p:nvPicPr>
          <p:cNvPr id="5" name="Picture 4" descr="Cargo shipping containers in a pile and on a semi-truck at a harbor">
            <a:extLst>
              <a:ext uri="{FF2B5EF4-FFF2-40B4-BE49-F238E27FC236}">
                <a16:creationId xmlns:a16="http://schemas.microsoft.com/office/drawing/2014/main" id="{9373D80B-3C62-58AF-D0F7-732C90C072A9}"/>
              </a:ext>
            </a:extLst>
          </p:cNvPr>
          <p:cNvPicPr>
            <a:picLocks noChangeAspect="1"/>
          </p:cNvPicPr>
          <p:nvPr/>
        </p:nvPicPr>
        <p:blipFill>
          <a:blip r:embed="rId2"/>
          <a:srcRect l="26179" r="7080"/>
          <a:stretch>
            <a:fillRect/>
          </a:stretch>
        </p:blipFill>
        <p:spPr>
          <a:xfrm>
            <a:off x="6096000" y="1"/>
            <a:ext cx="6102825" cy="6858000"/>
          </a:xfrm>
          <a:prstGeom prst="rect">
            <a:avLst/>
          </a:prstGeom>
        </p:spPr>
      </p:pic>
    </p:spTree>
    <p:extLst>
      <p:ext uri="{BB962C8B-B14F-4D97-AF65-F5344CB8AC3E}">
        <p14:creationId xmlns:p14="http://schemas.microsoft.com/office/powerpoint/2010/main" val="1482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699D-A174-7ADA-DCFE-DEBC7A43431F}"/>
              </a:ext>
            </a:extLst>
          </p:cNvPr>
          <p:cNvSpPr>
            <a:spLocks noGrp="1"/>
          </p:cNvSpPr>
          <p:nvPr>
            <p:ph type="title"/>
          </p:nvPr>
        </p:nvSpPr>
        <p:spPr/>
        <p:txBody>
          <a:bodyPr/>
          <a:lstStyle/>
          <a:p>
            <a:r>
              <a:rPr lang="en-US" dirty="0"/>
              <a:t>Key activities</a:t>
            </a:r>
            <a:endParaRPr lang="en-IN" dirty="0"/>
          </a:p>
        </p:txBody>
      </p:sp>
      <p:sp>
        <p:nvSpPr>
          <p:cNvPr id="4" name="Rectangle 1">
            <a:extLst>
              <a:ext uri="{FF2B5EF4-FFF2-40B4-BE49-F238E27FC236}">
                <a16:creationId xmlns:a16="http://schemas.microsoft.com/office/drawing/2014/main" id="{57DA0C19-AA04-B6B2-D825-B7C59BB5061B}"/>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Transportation planning (choosing carriers, routes)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Warehousing (inbound receiving, storage, order picking, outbound shipping)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Inventory control (tracking, safety‐stock planning)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Packaging, handling &amp; material movement</a:t>
            </a:r>
          </a:p>
        </p:txBody>
      </p:sp>
    </p:spTree>
    <p:extLst>
      <p:ext uri="{BB962C8B-B14F-4D97-AF65-F5344CB8AC3E}">
        <p14:creationId xmlns:p14="http://schemas.microsoft.com/office/powerpoint/2010/main" val="237881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4FC07-FBD5-6899-F9FB-35D28684D623}"/>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Supply Chain Management (SCM)</a:t>
            </a:r>
          </a:p>
        </p:txBody>
      </p:sp>
      <p:pic>
        <p:nvPicPr>
          <p:cNvPr id="7" name="Graphic 6" descr="Truck">
            <a:extLst>
              <a:ext uri="{FF2B5EF4-FFF2-40B4-BE49-F238E27FC236}">
                <a16:creationId xmlns:a16="http://schemas.microsoft.com/office/drawing/2014/main" id="{30206795-00B8-FCE4-3E2F-C403AFD7F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Truck">
            <a:extLst>
              <a:ext uri="{FF2B5EF4-FFF2-40B4-BE49-F238E27FC236}">
                <a16:creationId xmlns:a16="http://schemas.microsoft.com/office/drawing/2014/main" id="{8756DFE1-0B7D-4A70-B325-1C8F8BD424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93608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F7AA-7DAA-1ACA-7655-D51547C28912}"/>
              </a:ext>
            </a:extLst>
          </p:cNvPr>
          <p:cNvSpPr>
            <a:spLocks noGrp="1"/>
          </p:cNvSpPr>
          <p:nvPr>
            <p:ph type="title"/>
          </p:nvPr>
        </p:nvSpPr>
        <p:spPr/>
        <p:txBody>
          <a:bodyPr/>
          <a:lstStyle/>
          <a:p>
            <a:r>
              <a:rPr lang="en-US" dirty="0"/>
              <a:t>Supply Chain Management</a:t>
            </a:r>
            <a:endParaRPr lang="en-IN" dirty="0"/>
          </a:p>
        </p:txBody>
      </p:sp>
      <p:sp>
        <p:nvSpPr>
          <p:cNvPr id="3" name="Content Placeholder 2">
            <a:extLst>
              <a:ext uri="{FF2B5EF4-FFF2-40B4-BE49-F238E27FC236}">
                <a16:creationId xmlns:a16="http://schemas.microsoft.com/office/drawing/2014/main" id="{2A9C0398-3B6A-18F3-A9EF-5E8D06BFE226}"/>
              </a:ext>
            </a:extLst>
          </p:cNvPr>
          <p:cNvSpPr>
            <a:spLocks noGrp="1"/>
          </p:cNvSpPr>
          <p:nvPr>
            <p:ph idx="1"/>
          </p:nvPr>
        </p:nvSpPr>
        <p:spPr/>
        <p:txBody>
          <a:bodyPr/>
          <a:lstStyle/>
          <a:p>
            <a:r>
              <a:rPr lang="en-IN" dirty="0"/>
              <a:t>The strategic coordination of all supply chain activities and flows—material, information and financial—across multiple organizations, from raw-material suppliers through manufacturers and distributors to end customers.</a:t>
            </a:r>
          </a:p>
        </p:txBody>
      </p:sp>
    </p:spTree>
    <p:extLst>
      <p:ext uri="{BB962C8B-B14F-4D97-AF65-F5344CB8AC3E}">
        <p14:creationId xmlns:p14="http://schemas.microsoft.com/office/powerpoint/2010/main" val="134695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B3CB-B9B6-3286-B548-8763AAE5CA43}"/>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F7213662-5055-C9BB-C683-1BD459C32D59}"/>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Network design &amp; facility 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Demand forecasting &amp; planning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Supplier relationship &amp; procurement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Product design collaboration (e.g., for “design for manufacturability”)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Reverse logistics (returns, recycling)</a:t>
            </a:r>
          </a:p>
        </p:txBody>
      </p:sp>
    </p:spTree>
    <p:extLst>
      <p:ext uri="{BB962C8B-B14F-4D97-AF65-F5344CB8AC3E}">
        <p14:creationId xmlns:p14="http://schemas.microsoft.com/office/powerpoint/2010/main" val="189482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6BD0-A446-95C7-7306-AA652D04B438}"/>
              </a:ext>
            </a:extLst>
          </p:cNvPr>
          <p:cNvSpPr>
            <a:spLocks noGrp="1"/>
          </p:cNvSpPr>
          <p:nvPr>
            <p:ph type="title"/>
          </p:nvPr>
        </p:nvSpPr>
        <p:spPr/>
        <p:txBody>
          <a:bodyPr/>
          <a:lstStyle/>
          <a:p>
            <a:r>
              <a:rPr lang="en-IN" b="1" dirty="0"/>
              <a:t>Supply Chain Management vs. Logistics</a:t>
            </a:r>
            <a:endParaRPr lang="en-IN" dirty="0"/>
          </a:p>
        </p:txBody>
      </p:sp>
      <p:sp>
        <p:nvSpPr>
          <p:cNvPr id="3" name="Content Placeholder 2">
            <a:extLst>
              <a:ext uri="{FF2B5EF4-FFF2-40B4-BE49-F238E27FC236}">
                <a16:creationId xmlns:a16="http://schemas.microsoft.com/office/drawing/2014/main" id="{FFB6DA76-D28C-5478-90FF-67F6AF601428}"/>
              </a:ext>
            </a:extLst>
          </p:cNvPr>
          <p:cNvSpPr>
            <a:spLocks noGrp="1"/>
          </p:cNvSpPr>
          <p:nvPr>
            <p:ph idx="1"/>
          </p:nvPr>
        </p:nvSpPr>
        <p:spPr/>
        <p:txBody>
          <a:bodyPr>
            <a:normAutofit fontScale="92500" lnSpcReduction="20000"/>
          </a:bodyPr>
          <a:lstStyle/>
          <a:p>
            <a:r>
              <a:rPr lang="en-IN" dirty="0"/>
              <a:t>SCM includes the high-level processes involved in sourcing and buying raw materials and eventually creating finished goods. SCM uses logistics to deliver goods to the consumer, but it ultimately strives to boost the bottom line and increase a business’s competitive edge.</a:t>
            </a:r>
          </a:p>
          <a:p>
            <a:r>
              <a:rPr lang="en-IN" dirty="0"/>
              <a:t>In other words, SCM sets the strategy and directs daily logistical activities that happen in factories, warehouses, local shipping </a:t>
            </a:r>
            <a:r>
              <a:rPr lang="en-IN" dirty="0" err="1"/>
              <a:t>centers</a:t>
            </a:r>
            <a:r>
              <a:rPr lang="en-IN" dirty="0"/>
              <a:t> and other facilities. Logistics is an aspect of the supply chain that stores or delivers finished goods or services to the customer, whether that’s a manufacturer, distributor or consumer. The goal of logistics is to get goods and services to the customer on time and at a competitive price. Learn more in our </a:t>
            </a:r>
            <a:r>
              <a:rPr lang="en-IN" dirty="0">
                <a:hlinkClick r:id="rId2"/>
              </a:rPr>
              <a:t>introductory logistics guide</a:t>
            </a:r>
            <a:r>
              <a:rPr lang="en-IN" dirty="0"/>
              <a:t>.</a:t>
            </a:r>
          </a:p>
          <a:p>
            <a:br>
              <a:rPr lang="en-IN"/>
            </a:br>
            <a:endParaRPr lang="en-IN"/>
          </a:p>
        </p:txBody>
      </p:sp>
    </p:spTree>
    <p:extLst>
      <p:ext uri="{BB962C8B-B14F-4D97-AF65-F5344CB8AC3E}">
        <p14:creationId xmlns:p14="http://schemas.microsoft.com/office/powerpoint/2010/main" val="1806043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2D3D-48CC-961A-9740-83165BD2F8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107F3F-56F2-5C77-7931-6D3BF980112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226CF8-1C2E-EED1-7036-F3BBB00F78A9}"/>
              </a:ext>
            </a:extLst>
          </p:cNvPr>
          <p:cNvPicPr>
            <a:picLocks noChangeAspect="1"/>
          </p:cNvPicPr>
          <p:nvPr/>
        </p:nvPicPr>
        <p:blipFill>
          <a:blip r:embed="rId2"/>
          <a:stretch>
            <a:fillRect/>
          </a:stretch>
        </p:blipFill>
        <p:spPr>
          <a:xfrm>
            <a:off x="999413" y="1371313"/>
            <a:ext cx="10193173" cy="4115374"/>
          </a:xfrm>
          <a:prstGeom prst="rect">
            <a:avLst/>
          </a:prstGeom>
        </p:spPr>
      </p:pic>
    </p:spTree>
    <p:extLst>
      <p:ext uri="{BB962C8B-B14F-4D97-AF65-F5344CB8AC3E}">
        <p14:creationId xmlns:p14="http://schemas.microsoft.com/office/powerpoint/2010/main" val="33443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B38D-AD56-FAE8-6294-B71F71529E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94919E-28BE-80E3-D2E8-57AC45EA63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A7B860-9BF9-39A0-C285-6B353BF26640}"/>
              </a:ext>
            </a:extLst>
          </p:cNvPr>
          <p:cNvPicPr>
            <a:picLocks noChangeAspect="1"/>
          </p:cNvPicPr>
          <p:nvPr/>
        </p:nvPicPr>
        <p:blipFill>
          <a:blip r:embed="rId2"/>
          <a:stretch>
            <a:fillRect/>
          </a:stretch>
        </p:blipFill>
        <p:spPr>
          <a:xfrm>
            <a:off x="437360" y="1747603"/>
            <a:ext cx="11317279" cy="3362794"/>
          </a:xfrm>
          <a:prstGeom prst="rect">
            <a:avLst/>
          </a:prstGeom>
        </p:spPr>
      </p:pic>
    </p:spTree>
    <p:extLst>
      <p:ext uri="{BB962C8B-B14F-4D97-AF65-F5344CB8AC3E}">
        <p14:creationId xmlns:p14="http://schemas.microsoft.com/office/powerpoint/2010/main" val="105679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41C9-16D1-6190-6301-AA33F0530844}"/>
              </a:ext>
            </a:extLst>
          </p:cNvPr>
          <p:cNvSpPr>
            <a:spLocks noGrp="1"/>
          </p:cNvSpPr>
          <p:nvPr>
            <p:ph type="title"/>
          </p:nvPr>
        </p:nvSpPr>
        <p:spPr/>
        <p:style>
          <a:lnRef idx="3">
            <a:schemeClr val="lt1"/>
          </a:lnRef>
          <a:fillRef idx="1">
            <a:schemeClr val="accent3"/>
          </a:fillRef>
          <a:effectRef idx="1">
            <a:schemeClr val="accent3"/>
          </a:effectRef>
          <a:fontRef idx="minor">
            <a:schemeClr val="lt1"/>
          </a:fontRef>
        </p:style>
        <p:txBody>
          <a:bodyPr/>
          <a:lstStyle/>
          <a:p>
            <a:r>
              <a:rPr lang="en-US" dirty="0"/>
              <a:t>Quiz</a:t>
            </a:r>
            <a:endParaRPr lang="en-IN" dirty="0"/>
          </a:p>
        </p:txBody>
      </p:sp>
      <p:pic>
        <p:nvPicPr>
          <p:cNvPr id="5" name="Content Placeholder 4">
            <a:extLst>
              <a:ext uri="{FF2B5EF4-FFF2-40B4-BE49-F238E27FC236}">
                <a16:creationId xmlns:a16="http://schemas.microsoft.com/office/drawing/2014/main" id="{EBFC7496-FB92-6308-78F3-DA2213A3B395}"/>
              </a:ext>
            </a:extLst>
          </p:cNvPr>
          <p:cNvPicPr>
            <a:picLocks noGrp="1" noChangeAspect="1"/>
          </p:cNvPicPr>
          <p:nvPr>
            <p:ph idx="1"/>
          </p:nvPr>
        </p:nvPicPr>
        <p:blipFill>
          <a:blip r:embed="rId2"/>
          <a:stretch>
            <a:fillRect/>
          </a:stretch>
        </p:blipFill>
        <p:spPr>
          <a:xfrm>
            <a:off x="2466468" y="2731275"/>
            <a:ext cx="7259063" cy="1733792"/>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0455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47744-EC15-E079-F35C-34897C745578}"/>
              </a:ext>
            </a:extLst>
          </p:cNvPr>
          <p:cNvPicPr>
            <a:picLocks noChangeAspect="1"/>
          </p:cNvPicPr>
          <p:nvPr/>
        </p:nvPicPr>
        <p:blipFill>
          <a:blip r:embed="rId2"/>
          <a:stretch>
            <a:fillRect/>
          </a:stretch>
        </p:blipFill>
        <p:spPr>
          <a:xfrm>
            <a:off x="1180608" y="243812"/>
            <a:ext cx="9625044" cy="6079028"/>
          </a:xfrm>
          <a:prstGeom prst="rect">
            <a:avLst/>
          </a:prstGeom>
        </p:spPr>
      </p:pic>
      <p:sp>
        <p:nvSpPr>
          <p:cNvPr id="2" name="Title 1">
            <a:extLst>
              <a:ext uri="{FF2B5EF4-FFF2-40B4-BE49-F238E27FC236}">
                <a16:creationId xmlns:a16="http://schemas.microsoft.com/office/drawing/2014/main" id="{066CE4E9-8C75-B79C-E53C-D7D63793F7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379E7F-4A06-6B03-57D4-9126DAFCF45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3986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F154-EA67-0F72-395D-FCA9836732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A72C94-366C-A89A-0763-0F2639BD55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C53CDA-C5AF-C4D2-D97A-C021D65D232F}"/>
              </a:ext>
            </a:extLst>
          </p:cNvPr>
          <p:cNvPicPr>
            <a:picLocks noChangeAspect="1"/>
          </p:cNvPicPr>
          <p:nvPr/>
        </p:nvPicPr>
        <p:blipFill>
          <a:blip r:embed="rId2"/>
          <a:stretch>
            <a:fillRect/>
          </a:stretch>
        </p:blipFill>
        <p:spPr>
          <a:xfrm>
            <a:off x="670755" y="1118865"/>
            <a:ext cx="10850489" cy="4620270"/>
          </a:xfrm>
          <a:prstGeom prst="rect">
            <a:avLst/>
          </a:prstGeom>
        </p:spPr>
      </p:pic>
    </p:spTree>
    <p:extLst>
      <p:ext uri="{BB962C8B-B14F-4D97-AF65-F5344CB8AC3E}">
        <p14:creationId xmlns:p14="http://schemas.microsoft.com/office/powerpoint/2010/main" val="14036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92D7-CEE6-436B-2B57-BD667074F86B}"/>
              </a:ext>
            </a:extLst>
          </p:cNvPr>
          <p:cNvSpPr>
            <a:spLocks noGrp="1"/>
          </p:cNvSpPr>
          <p:nvPr>
            <p:ph type="title"/>
          </p:nvPr>
        </p:nvSpPr>
        <p:spPr>
          <a:xfrm>
            <a:off x="838200" y="2951008"/>
            <a:ext cx="10515600" cy="1325563"/>
          </a:xfrm>
        </p:spPr>
        <p:style>
          <a:lnRef idx="2">
            <a:schemeClr val="accent2"/>
          </a:lnRef>
          <a:fillRef idx="1">
            <a:schemeClr val="lt1"/>
          </a:fillRef>
          <a:effectRef idx="0">
            <a:schemeClr val="accent2"/>
          </a:effectRef>
          <a:fontRef idx="minor">
            <a:schemeClr val="dk1"/>
          </a:fontRef>
        </p:style>
        <p:txBody>
          <a:bodyPr/>
          <a:lstStyle/>
          <a:p>
            <a:r>
              <a:rPr lang="en-US" dirty="0"/>
              <a:t>Inventory Management </a:t>
            </a:r>
            <a:endParaRPr lang="en-IN" dirty="0"/>
          </a:p>
        </p:txBody>
      </p:sp>
    </p:spTree>
    <p:extLst>
      <p:ext uri="{BB962C8B-B14F-4D97-AF65-F5344CB8AC3E}">
        <p14:creationId xmlns:p14="http://schemas.microsoft.com/office/powerpoint/2010/main" val="645837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774-7625-8A6D-997F-2D49B57344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89E75D-A2E3-B5B9-EAE7-1064B4DA257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D46A47-A80A-506D-D1A9-BE209E79D89F}"/>
              </a:ext>
            </a:extLst>
          </p:cNvPr>
          <p:cNvPicPr>
            <a:picLocks noChangeAspect="1"/>
          </p:cNvPicPr>
          <p:nvPr/>
        </p:nvPicPr>
        <p:blipFill>
          <a:blip r:embed="rId2"/>
          <a:stretch>
            <a:fillRect/>
          </a:stretch>
        </p:blipFill>
        <p:spPr>
          <a:xfrm>
            <a:off x="866045" y="1747603"/>
            <a:ext cx="10459910" cy="3362794"/>
          </a:xfrm>
          <a:prstGeom prst="rect">
            <a:avLst/>
          </a:prstGeom>
        </p:spPr>
      </p:pic>
    </p:spTree>
    <p:extLst>
      <p:ext uri="{BB962C8B-B14F-4D97-AF65-F5344CB8AC3E}">
        <p14:creationId xmlns:p14="http://schemas.microsoft.com/office/powerpoint/2010/main" val="321482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hite background with black text&#10;&#10;AI-generated content may be incorrect.">
            <a:extLst>
              <a:ext uri="{FF2B5EF4-FFF2-40B4-BE49-F238E27FC236}">
                <a16:creationId xmlns:a16="http://schemas.microsoft.com/office/drawing/2014/main" id="{E8D78539-ED8C-8F33-1A83-16B7E98DB44C}"/>
              </a:ext>
            </a:extLst>
          </p:cNvPr>
          <p:cNvPicPr>
            <a:picLocks noGrp="1" noChangeAspect="1"/>
          </p:cNvPicPr>
          <p:nvPr>
            <p:ph idx="1"/>
          </p:nvPr>
        </p:nvPicPr>
        <p:blipFill>
          <a:blip r:embed="rId2"/>
          <a:stretch>
            <a:fillRect/>
          </a:stretch>
        </p:blipFill>
        <p:spPr>
          <a:xfrm>
            <a:off x="1810564" y="643466"/>
            <a:ext cx="8570871" cy="5571067"/>
          </a:xfrm>
          <a:prstGeom prst="rect">
            <a:avLst/>
          </a:prstGeom>
        </p:spPr>
      </p:pic>
    </p:spTree>
    <p:extLst>
      <p:ext uri="{BB962C8B-B14F-4D97-AF65-F5344CB8AC3E}">
        <p14:creationId xmlns:p14="http://schemas.microsoft.com/office/powerpoint/2010/main" val="3657515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0FC6-895C-85C8-C57F-6FF92F2939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FB5611-4FB9-6A46-BA19-3399D43BD8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8B6A39-8DDA-16B7-0DCF-AC5E122E5121}"/>
              </a:ext>
            </a:extLst>
          </p:cNvPr>
          <p:cNvPicPr>
            <a:picLocks noChangeAspect="1"/>
          </p:cNvPicPr>
          <p:nvPr/>
        </p:nvPicPr>
        <p:blipFill>
          <a:blip r:embed="rId2"/>
          <a:stretch>
            <a:fillRect/>
          </a:stretch>
        </p:blipFill>
        <p:spPr>
          <a:xfrm>
            <a:off x="2094941" y="1709497"/>
            <a:ext cx="8002117" cy="3439005"/>
          </a:xfrm>
          <a:prstGeom prst="rect">
            <a:avLst/>
          </a:prstGeom>
        </p:spPr>
      </p:pic>
    </p:spTree>
    <p:extLst>
      <p:ext uri="{BB962C8B-B14F-4D97-AF65-F5344CB8AC3E}">
        <p14:creationId xmlns:p14="http://schemas.microsoft.com/office/powerpoint/2010/main" val="425139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46E8-2607-1BF4-1992-41A94C35A2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41D86F-BF8E-74D2-8322-95A39BE2492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3F3E4F-AC42-352C-3A0B-284DD88A365F}"/>
              </a:ext>
            </a:extLst>
          </p:cNvPr>
          <p:cNvPicPr>
            <a:picLocks noChangeAspect="1"/>
          </p:cNvPicPr>
          <p:nvPr/>
        </p:nvPicPr>
        <p:blipFill>
          <a:blip r:embed="rId2"/>
          <a:stretch>
            <a:fillRect/>
          </a:stretch>
        </p:blipFill>
        <p:spPr>
          <a:xfrm>
            <a:off x="1642441" y="1733313"/>
            <a:ext cx="8907118" cy="3391373"/>
          </a:xfrm>
          <a:prstGeom prst="rect">
            <a:avLst/>
          </a:prstGeom>
        </p:spPr>
      </p:pic>
    </p:spTree>
    <p:extLst>
      <p:ext uri="{BB962C8B-B14F-4D97-AF65-F5344CB8AC3E}">
        <p14:creationId xmlns:p14="http://schemas.microsoft.com/office/powerpoint/2010/main" val="1363649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47177-6F13-84BF-873F-63A661BDC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1376B-2D9C-75D8-09F0-CAD2C4D8229E}"/>
              </a:ext>
            </a:extLst>
          </p:cNvPr>
          <p:cNvSpPr>
            <a:spLocks noGrp="1"/>
          </p:cNvSpPr>
          <p:nvPr>
            <p:ph type="title"/>
          </p:nvPr>
        </p:nvSpPr>
        <p:spPr>
          <a:xfrm>
            <a:off x="838200" y="2921512"/>
            <a:ext cx="10515600" cy="1325563"/>
          </a:xfrm>
        </p:spPr>
        <p:style>
          <a:lnRef idx="2">
            <a:schemeClr val="accent2"/>
          </a:lnRef>
          <a:fillRef idx="1">
            <a:schemeClr val="lt1"/>
          </a:fillRef>
          <a:effectRef idx="0">
            <a:schemeClr val="accent2"/>
          </a:effectRef>
          <a:fontRef idx="minor">
            <a:schemeClr val="dk1"/>
          </a:fontRef>
        </p:style>
        <p:txBody>
          <a:bodyPr/>
          <a:lstStyle/>
          <a:p>
            <a:r>
              <a:rPr lang="en-IN" dirty="0"/>
              <a:t>Procurement and Supplier Management</a:t>
            </a:r>
          </a:p>
        </p:txBody>
      </p:sp>
    </p:spTree>
    <p:extLst>
      <p:ext uri="{BB962C8B-B14F-4D97-AF65-F5344CB8AC3E}">
        <p14:creationId xmlns:p14="http://schemas.microsoft.com/office/powerpoint/2010/main" val="342173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D7AE-3F65-8979-6661-7CFD5A9A50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A8E70A-FD2A-1533-5665-06F969B34D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1FC269-9F98-D7D3-DD6D-892FE58962C2}"/>
              </a:ext>
            </a:extLst>
          </p:cNvPr>
          <p:cNvPicPr>
            <a:picLocks noChangeAspect="1"/>
          </p:cNvPicPr>
          <p:nvPr/>
        </p:nvPicPr>
        <p:blipFill>
          <a:blip r:embed="rId2"/>
          <a:stretch>
            <a:fillRect/>
          </a:stretch>
        </p:blipFill>
        <p:spPr>
          <a:xfrm>
            <a:off x="1642441" y="752101"/>
            <a:ext cx="8907118" cy="5353797"/>
          </a:xfrm>
          <a:prstGeom prst="rect">
            <a:avLst/>
          </a:prstGeom>
        </p:spPr>
      </p:pic>
    </p:spTree>
    <p:extLst>
      <p:ext uri="{BB962C8B-B14F-4D97-AF65-F5344CB8AC3E}">
        <p14:creationId xmlns:p14="http://schemas.microsoft.com/office/powerpoint/2010/main" val="3878401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4DA8-8C1B-7491-8CB0-1EF3ED4B84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D913D5-09F2-1D5B-C512-F3928FF87F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443D70-D3AE-518D-FE20-15ADE960711C}"/>
              </a:ext>
            </a:extLst>
          </p:cNvPr>
          <p:cNvPicPr>
            <a:picLocks noChangeAspect="1"/>
          </p:cNvPicPr>
          <p:nvPr/>
        </p:nvPicPr>
        <p:blipFill>
          <a:blip r:embed="rId2"/>
          <a:stretch>
            <a:fillRect/>
          </a:stretch>
        </p:blipFill>
        <p:spPr>
          <a:xfrm>
            <a:off x="1313782" y="952154"/>
            <a:ext cx="9564435" cy="4953691"/>
          </a:xfrm>
          <a:prstGeom prst="rect">
            <a:avLst/>
          </a:prstGeom>
        </p:spPr>
      </p:pic>
    </p:spTree>
    <p:extLst>
      <p:ext uri="{BB962C8B-B14F-4D97-AF65-F5344CB8AC3E}">
        <p14:creationId xmlns:p14="http://schemas.microsoft.com/office/powerpoint/2010/main" val="366828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C97A-C129-B8F6-B787-EF5C4359CA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8047F4-9E83-7117-E3C4-B7D253090F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6D5F54F-9466-B1A3-344C-088C57EA6847}"/>
              </a:ext>
            </a:extLst>
          </p:cNvPr>
          <p:cNvPicPr>
            <a:picLocks noChangeAspect="1"/>
          </p:cNvPicPr>
          <p:nvPr/>
        </p:nvPicPr>
        <p:blipFill>
          <a:blip r:embed="rId2"/>
          <a:stretch>
            <a:fillRect/>
          </a:stretch>
        </p:blipFill>
        <p:spPr>
          <a:xfrm>
            <a:off x="2633179" y="1671392"/>
            <a:ext cx="6925642" cy="3515216"/>
          </a:xfrm>
          <a:prstGeom prst="rect">
            <a:avLst/>
          </a:prstGeom>
        </p:spPr>
      </p:pic>
    </p:spTree>
    <p:extLst>
      <p:ext uri="{BB962C8B-B14F-4D97-AF65-F5344CB8AC3E}">
        <p14:creationId xmlns:p14="http://schemas.microsoft.com/office/powerpoint/2010/main" val="2473357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4AB66-9BA4-F97E-3F0C-0E2F751D6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0BD96-2F19-E513-F170-1F3D380D35E0}"/>
              </a:ext>
            </a:extLst>
          </p:cNvPr>
          <p:cNvSpPr>
            <a:spLocks noGrp="1"/>
          </p:cNvSpPr>
          <p:nvPr>
            <p:ph type="title"/>
          </p:nvPr>
        </p:nvSpPr>
        <p:spPr>
          <a:xfrm>
            <a:off x="838200" y="2921512"/>
            <a:ext cx="10515600" cy="1325563"/>
          </a:xfrm>
        </p:spPr>
        <p:style>
          <a:lnRef idx="2">
            <a:schemeClr val="accent2"/>
          </a:lnRef>
          <a:fillRef idx="1">
            <a:schemeClr val="lt1"/>
          </a:fillRef>
          <a:effectRef idx="0">
            <a:schemeClr val="accent2"/>
          </a:effectRef>
          <a:fontRef idx="minor">
            <a:schemeClr val="dk1"/>
          </a:fontRef>
        </p:style>
        <p:txBody>
          <a:bodyPr/>
          <a:lstStyle/>
          <a:p>
            <a:r>
              <a:rPr lang="en-IN" dirty="0"/>
              <a:t>Warehousing and Distribution</a:t>
            </a:r>
          </a:p>
        </p:txBody>
      </p:sp>
    </p:spTree>
    <p:extLst>
      <p:ext uri="{BB962C8B-B14F-4D97-AF65-F5344CB8AC3E}">
        <p14:creationId xmlns:p14="http://schemas.microsoft.com/office/powerpoint/2010/main" val="408109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9EF0-8933-402D-1AA1-4591AC8B7C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29A573-85C9-22FB-3750-52F6AEE87C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9C8A44-9AEC-0B3D-E9CD-075C90F777DF}"/>
              </a:ext>
            </a:extLst>
          </p:cNvPr>
          <p:cNvPicPr>
            <a:picLocks noChangeAspect="1"/>
          </p:cNvPicPr>
          <p:nvPr/>
        </p:nvPicPr>
        <p:blipFill>
          <a:blip r:embed="rId2"/>
          <a:stretch>
            <a:fillRect/>
          </a:stretch>
        </p:blipFill>
        <p:spPr>
          <a:xfrm>
            <a:off x="1323309" y="1542787"/>
            <a:ext cx="9545382" cy="3772426"/>
          </a:xfrm>
          <a:prstGeom prst="rect">
            <a:avLst/>
          </a:prstGeom>
        </p:spPr>
      </p:pic>
    </p:spTree>
    <p:extLst>
      <p:ext uri="{BB962C8B-B14F-4D97-AF65-F5344CB8AC3E}">
        <p14:creationId xmlns:p14="http://schemas.microsoft.com/office/powerpoint/2010/main" val="354647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D4F9-5A45-0788-6354-CF0004AF3C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5BCE0F-91D6-1D6C-7139-D18B2EF5D42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ABE4698-0EB6-29D8-10B7-46C1DC64AAAC}"/>
              </a:ext>
            </a:extLst>
          </p:cNvPr>
          <p:cNvPicPr>
            <a:picLocks noChangeAspect="1"/>
          </p:cNvPicPr>
          <p:nvPr/>
        </p:nvPicPr>
        <p:blipFill>
          <a:blip r:embed="rId2"/>
          <a:stretch>
            <a:fillRect/>
          </a:stretch>
        </p:blipFill>
        <p:spPr>
          <a:xfrm>
            <a:off x="980361" y="1295102"/>
            <a:ext cx="10231278" cy="4267796"/>
          </a:xfrm>
          <a:prstGeom prst="rect">
            <a:avLst/>
          </a:prstGeom>
        </p:spPr>
      </p:pic>
    </p:spTree>
    <p:extLst>
      <p:ext uri="{BB962C8B-B14F-4D97-AF65-F5344CB8AC3E}">
        <p14:creationId xmlns:p14="http://schemas.microsoft.com/office/powerpoint/2010/main" val="159532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E65A-B4BF-7549-3A6C-2B1E7D164B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671C7E-0E8C-0F7E-325D-AAC02D4C0F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AA0314-F1F7-A41F-988F-BE8C84CF39D7}"/>
              </a:ext>
            </a:extLst>
          </p:cNvPr>
          <p:cNvPicPr>
            <a:picLocks noChangeAspect="1"/>
          </p:cNvPicPr>
          <p:nvPr/>
        </p:nvPicPr>
        <p:blipFill>
          <a:blip r:embed="rId2"/>
          <a:stretch>
            <a:fillRect/>
          </a:stretch>
        </p:blipFill>
        <p:spPr>
          <a:xfrm>
            <a:off x="1313782" y="1047417"/>
            <a:ext cx="9564435" cy="4763165"/>
          </a:xfrm>
          <a:prstGeom prst="rect">
            <a:avLst/>
          </a:prstGeom>
        </p:spPr>
      </p:pic>
    </p:spTree>
    <p:extLst>
      <p:ext uri="{BB962C8B-B14F-4D97-AF65-F5344CB8AC3E}">
        <p14:creationId xmlns:p14="http://schemas.microsoft.com/office/powerpoint/2010/main" val="3046762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84AF-355D-79D2-E263-111F9BFF60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232999-BCC1-D0CC-397F-A0400F4074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169186-3530-76D9-D55A-23BB7CE30043}"/>
              </a:ext>
            </a:extLst>
          </p:cNvPr>
          <p:cNvPicPr>
            <a:picLocks noChangeAspect="1"/>
          </p:cNvPicPr>
          <p:nvPr/>
        </p:nvPicPr>
        <p:blipFill>
          <a:blip r:embed="rId2"/>
          <a:stretch>
            <a:fillRect/>
          </a:stretch>
        </p:blipFill>
        <p:spPr>
          <a:xfrm>
            <a:off x="1223282" y="1171260"/>
            <a:ext cx="9745435" cy="4515480"/>
          </a:xfrm>
          <a:prstGeom prst="rect">
            <a:avLst/>
          </a:prstGeom>
        </p:spPr>
      </p:pic>
    </p:spTree>
    <p:extLst>
      <p:ext uri="{BB962C8B-B14F-4D97-AF65-F5344CB8AC3E}">
        <p14:creationId xmlns:p14="http://schemas.microsoft.com/office/powerpoint/2010/main" val="364533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2F0-5DB8-2926-9A6C-1508373A60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1DD44A-3EDE-E420-4DF4-AB7A1179BE0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8781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217F-3E93-2456-E111-904D92C6A4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F7D41D-33BD-9898-D392-6135B3F3258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57401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6E2B-A3A5-8EE4-95E2-899780821E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D8ACEE-2EC9-399B-2105-C8F2F99D046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73532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30F2-F97E-582D-6164-EE99C7890E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D3F190-A42B-200C-EDD9-0E0FAB29A22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8605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EE2D-F36D-724E-2329-14BFC3F2C2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E2F987-750B-1FCF-E9B7-88EBD39B90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4778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03DF-0C46-AB10-B326-A2E93EC7E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4C1C87-523A-4659-7863-17BD5544B7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BC84AA1-ABEA-E907-64BF-0A381B6F71B7}"/>
              </a:ext>
            </a:extLst>
          </p:cNvPr>
          <p:cNvPicPr>
            <a:picLocks noChangeAspect="1"/>
          </p:cNvPicPr>
          <p:nvPr/>
        </p:nvPicPr>
        <p:blipFill>
          <a:blip r:embed="rId2"/>
          <a:stretch>
            <a:fillRect/>
          </a:stretch>
        </p:blipFill>
        <p:spPr>
          <a:xfrm>
            <a:off x="2166389" y="1699971"/>
            <a:ext cx="7859222" cy="3458058"/>
          </a:xfrm>
          <a:prstGeom prst="rect">
            <a:avLst/>
          </a:prstGeom>
        </p:spPr>
      </p:pic>
    </p:spTree>
    <p:extLst>
      <p:ext uri="{BB962C8B-B14F-4D97-AF65-F5344CB8AC3E}">
        <p14:creationId xmlns:p14="http://schemas.microsoft.com/office/powerpoint/2010/main" val="315793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1288-C7C1-8AFD-122F-CB710C20C1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CC0039-2D82-B881-3666-AACCD8FD766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61407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2135-49BF-254C-A0B1-E24C1FD364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76E142-30F6-6C9A-7855-73BF3D7FA07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7213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7B55-FB68-9880-738D-0253B89960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1260E9-DAC2-24C5-5BA8-2400474D9A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30FDAE-B96D-A2A2-3E9A-797858670C57}"/>
              </a:ext>
            </a:extLst>
          </p:cNvPr>
          <p:cNvPicPr>
            <a:picLocks noChangeAspect="1"/>
          </p:cNvPicPr>
          <p:nvPr/>
        </p:nvPicPr>
        <p:blipFill>
          <a:blip r:embed="rId2"/>
          <a:stretch>
            <a:fillRect/>
          </a:stretch>
        </p:blipFill>
        <p:spPr>
          <a:xfrm>
            <a:off x="2433126" y="1680918"/>
            <a:ext cx="7325747" cy="3496163"/>
          </a:xfrm>
          <a:prstGeom prst="rect">
            <a:avLst/>
          </a:prstGeom>
        </p:spPr>
      </p:pic>
    </p:spTree>
    <p:extLst>
      <p:ext uri="{BB962C8B-B14F-4D97-AF65-F5344CB8AC3E}">
        <p14:creationId xmlns:p14="http://schemas.microsoft.com/office/powerpoint/2010/main" val="306360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BED8-A20E-3F57-4E30-F8AFA0271F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61755E-3710-D967-7041-78D3C61758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7411E1-6F0C-DEF5-D0F2-0C7B326E49A4}"/>
              </a:ext>
            </a:extLst>
          </p:cNvPr>
          <p:cNvPicPr>
            <a:picLocks noChangeAspect="1"/>
          </p:cNvPicPr>
          <p:nvPr/>
        </p:nvPicPr>
        <p:blipFill>
          <a:blip r:embed="rId2"/>
          <a:stretch>
            <a:fillRect/>
          </a:stretch>
        </p:blipFill>
        <p:spPr>
          <a:xfrm>
            <a:off x="3161890" y="1680918"/>
            <a:ext cx="5868219" cy="3496163"/>
          </a:xfrm>
          <a:prstGeom prst="rect">
            <a:avLst/>
          </a:prstGeom>
        </p:spPr>
      </p:pic>
    </p:spTree>
    <p:extLst>
      <p:ext uri="{BB962C8B-B14F-4D97-AF65-F5344CB8AC3E}">
        <p14:creationId xmlns:p14="http://schemas.microsoft.com/office/powerpoint/2010/main" val="123325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61FB-0CF5-D826-432C-6997CA67C0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FC5AB0-D77E-BF76-A0E5-CA9F28DAF1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6993F0-D86B-53FB-7BAE-BA0202A5ADB9}"/>
              </a:ext>
            </a:extLst>
          </p:cNvPr>
          <p:cNvPicPr>
            <a:picLocks noChangeAspect="1"/>
          </p:cNvPicPr>
          <p:nvPr/>
        </p:nvPicPr>
        <p:blipFill>
          <a:blip r:embed="rId2"/>
          <a:stretch>
            <a:fillRect/>
          </a:stretch>
        </p:blipFill>
        <p:spPr>
          <a:xfrm>
            <a:off x="2166389" y="1719024"/>
            <a:ext cx="7859222" cy="3419952"/>
          </a:xfrm>
          <a:prstGeom prst="rect">
            <a:avLst/>
          </a:prstGeom>
        </p:spPr>
      </p:pic>
    </p:spTree>
    <p:extLst>
      <p:ext uri="{BB962C8B-B14F-4D97-AF65-F5344CB8AC3E}">
        <p14:creationId xmlns:p14="http://schemas.microsoft.com/office/powerpoint/2010/main" val="253943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EA63-E375-2A7F-5B94-34897DA634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0B45CF-5FAB-6685-05A6-933DBB7535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21EB28-51F3-4711-1253-D56A2C8D37AD}"/>
              </a:ext>
            </a:extLst>
          </p:cNvPr>
          <p:cNvPicPr>
            <a:picLocks noChangeAspect="1"/>
          </p:cNvPicPr>
          <p:nvPr/>
        </p:nvPicPr>
        <p:blipFill>
          <a:blip r:embed="rId2"/>
          <a:stretch>
            <a:fillRect/>
          </a:stretch>
        </p:blipFill>
        <p:spPr>
          <a:xfrm>
            <a:off x="2085415" y="1676155"/>
            <a:ext cx="8021169" cy="3505689"/>
          </a:xfrm>
          <a:prstGeom prst="rect">
            <a:avLst/>
          </a:prstGeom>
        </p:spPr>
      </p:pic>
    </p:spTree>
    <p:extLst>
      <p:ext uri="{BB962C8B-B14F-4D97-AF65-F5344CB8AC3E}">
        <p14:creationId xmlns:p14="http://schemas.microsoft.com/office/powerpoint/2010/main" val="159666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7E11-EBC6-E977-A601-8A84DEC6D7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A4D3B1-6C0B-CD7E-4991-CB91069B904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30F899-B270-0077-5ED6-13356D5375B6}"/>
              </a:ext>
            </a:extLst>
          </p:cNvPr>
          <p:cNvPicPr>
            <a:picLocks noChangeAspect="1"/>
          </p:cNvPicPr>
          <p:nvPr/>
        </p:nvPicPr>
        <p:blipFill>
          <a:blip r:embed="rId2"/>
          <a:stretch>
            <a:fillRect/>
          </a:stretch>
        </p:blipFill>
        <p:spPr>
          <a:xfrm>
            <a:off x="2637942" y="1614234"/>
            <a:ext cx="6916115" cy="3629532"/>
          </a:xfrm>
          <a:prstGeom prst="rect">
            <a:avLst/>
          </a:prstGeom>
        </p:spPr>
      </p:pic>
    </p:spTree>
    <p:extLst>
      <p:ext uri="{BB962C8B-B14F-4D97-AF65-F5344CB8AC3E}">
        <p14:creationId xmlns:p14="http://schemas.microsoft.com/office/powerpoint/2010/main" val="372003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570</TotalTime>
  <Words>297</Words>
  <Application>Microsoft Office PowerPoint</Application>
  <PresentationFormat>Widescreen</PresentationFormat>
  <Paragraphs>25</Paragraphs>
  <Slides>41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Aptos Display</vt:lpstr>
      <vt:lpstr>Arial</vt:lpstr>
      <vt:lpstr>Office Theme</vt:lpstr>
      <vt:lpstr>Logistics</vt:lpstr>
      <vt:lpstr>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Answers</vt:lpstr>
      <vt:lpstr>PowerPoint Presentation</vt:lpstr>
      <vt:lpstr>Logistics</vt:lpstr>
      <vt:lpstr>Key activities</vt:lpstr>
      <vt:lpstr>Supply Chain Management (SCM)</vt:lpstr>
      <vt:lpstr>Supply Chain Management</vt:lpstr>
      <vt:lpstr>PowerPoint Presentation</vt:lpstr>
      <vt:lpstr>Supply Chain Management vs. Logistics</vt:lpstr>
      <vt:lpstr>PowerPoint Presentation</vt:lpstr>
      <vt:lpstr>PowerPoint Presentation</vt:lpstr>
      <vt:lpstr>PowerPoint Presentation</vt:lpstr>
      <vt:lpstr>PowerPoint Presentation</vt:lpstr>
      <vt:lpstr>Inventory Management </vt:lpstr>
      <vt:lpstr>PowerPoint Presentation</vt:lpstr>
      <vt:lpstr>PowerPoint Presentation</vt:lpstr>
      <vt:lpstr>PowerPoint Presentation</vt:lpstr>
      <vt:lpstr>PowerPoint Presentation</vt:lpstr>
      <vt:lpstr>Procurement and Supplier Management</vt:lpstr>
      <vt:lpstr>PowerPoint Presentation</vt:lpstr>
      <vt:lpstr>PowerPoint Presentation</vt:lpstr>
      <vt:lpstr>Warehousing and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Uttam Shreyakar</dc:creator>
  <cp:lastModifiedBy>Uttam Shreyakar</cp:lastModifiedBy>
  <cp:revision>5</cp:revision>
  <dcterms:created xsi:type="dcterms:W3CDTF">2025-06-12T19:41:04Z</dcterms:created>
  <dcterms:modified xsi:type="dcterms:W3CDTF">2025-06-15T17:20:59Z</dcterms:modified>
</cp:coreProperties>
</file>